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19"/>
  </p:notesMasterIdLst>
  <p:sldIdLst>
    <p:sldId id="290" r:id="rId2"/>
    <p:sldId id="293" r:id="rId3"/>
    <p:sldId id="277" r:id="rId4"/>
    <p:sldId id="278" r:id="rId5"/>
    <p:sldId id="291" r:id="rId6"/>
    <p:sldId id="280" r:id="rId7"/>
    <p:sldId id="281" r:id="rId8"/>
    <p:sldId id="282" r:id="rId9"/>
    <p:sldId id="283" r:id="rId10"/>
    <p:sldId id="284" r:id="rId11"/>
    <p:sldId id="294" r:id="rId12"/>
    <p:sldId id="295" r:id="rId13"/>
    <p:sldId id="296" r:id="rId14"/>
    <p:sldId id="297" r:id="rId15"/>
    <p:sldId id="292" r:id="rId16"/>
    <p:sldId id="270" r:id="rId17"/>
    <p:sldId id="28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90453" autoAdjust="0"/>
  </p:normalViewPr>
  <p:slideViewPr>
    <p:cSldViewPr snapToGrid="0" snapToObjects="1">
      <p:cViewPr varScale="1">
        <p:scale>
          <a:sx n="129" d="100"/>
          <a:sy n="129" d="100"/>
        </p:scale>
        <p:origin x="-12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92F88-D5C3-BB44-8F9F-C03624D04443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C918C-6F91-DF42-885D-FB52621D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file organization of your research data is important</a:t>
            </a:r>
          </a:p>
          <a:p>
            <a:r>
              <a:rPr lang="en-US" dirty="0" smtClean="0"/>
              <a:t>Specific techniques for organizing your research data,</a:t>
            </a:r>
          </a:p>
          <a:p>
            <a:r>
              <a:rPr lang="en-US" dirty="0" smtClean="0"/>
              <a:t>including developing plans for:</a:t>
            </a:r>
          </a:p>
          <a:p>
            <a:r>
              <a:rPr lang="en-US" dirty="0" smtClean="0"/>
              <a:t>– File structures - where to put data so you won’t lose it</a:t>
            </a:r>
          </a:p>
          <a:p>
            <a:r>
              <a:rPr lang="en-US" dirty="0" smtClean="0"/>
              <a:t>(including tips on embedding </a:t>
            </a:r>
            <a:r>
              <a:rPr lang="en-US" u="sng" dirty="0" smtClean="0"/>
              <a:t>metadata)</a:t>
            </a:r>
          </a:p>
          <a:p>
            <a:r>
              <a:rPr lang="en-US" dirty="0" smtClean="0"/>
              <a:t>– File naming - what to call data so you know what it is</a:t>
            </a:r>
          </a:p>
          <a:p>
            <a:r>
              <a:rPr lang="en-US" dirty="0" smtClean="0"/>
              <a:t>– A bit on version control - keeping track of data</a:t>
            </a:r>
          </a:p>
          <a:p>
            <a:r>
              <a:rPr lang="en-US" dirty="0" smtClean="0"/>
              <a:t>• Will also include opportunities for:</a:t>
            </a:r>
          </a:p>
          <a:p>
            <a:r>
              <a:rPr lang="en-US" dirty="0" smtClean="0"/>
              <a:t>– Small group discussion</a:t>
            </a:r>
          </a:p>
          <a:p>
            <a:r>
              <a:rPr lang="en-US" dirty="0" smtClean="0"/>
              <a:t>– Exercise for organizing your own data</a:t>
            </a:r>
          </a:p>
          <a:p>
            <a:r>
              <a:rPr lang="en-US" dirty="0" smtClean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E2F8-AB0D-F641-88A6-8BAE73571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7C1-C055-114C-B2C2-19CD44202EC9}" type="datetimeFigureOut">
              <a:rPr lang="en-US" smtClean="0"/>
              <a:t>25/02/19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hyperlink" Target="https://public.etherpad-mozilla.org/p/2019-2-26-cruk-ci-myrd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gs.ch.cam.ac.uk/pmr/2011/08/01/why-you-need-a-data-management-plan/" TargetMode="Externa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hyperlink" Target="https://en.wikipedia.org/wiki/The_Screa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3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sharing and Backup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Anne </a:t>
            </a:r>
            <a:r>
              <a:rPr lang="en-US" dirty="0" err="1" smtClean="0"/>
              <a:t>Pajon</a:t>
            </a:r>
            <a:endParaRPr lang="en-US" dirty="0"/>
          </a:p>
          <a:p>
            <a:r>
              <a:rPr lang="en-US" dirty="0" smtClean="0"/>
              <a:t>26</a:t>
            </a:r>
            <a:r>
              <a:rPr lang="en-US" baseline="30000" dirty="0" smtClean="0"/>
              <a:t>th</a:t>
            </a:r>
            <a:r>
              <a:rPr lang="en-US" dirty="0" smtClean="0"/>
              <a:t> February 2019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1" y="6161092"/>
            <a:ext cx="1117600" cy="39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3426" y="6554792"/>
            <a:ext cx="5543393" cy="2769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1200" i="1" dirty="0"/>
              <a:t>This work is licensed under a </a:t>
            </a:r>
            <a:r>
              <a:rPr lang="en-US" sz="1200" i="1" dirty="0" smtClean="0">
                <a:hlinkClick r:id="rId3"/>
              </a:rPr>
              <a:t>Creative Commons Attribution 4.0 International License</a:t>
            </a:r>
            <a:r>
              <a:rPr lang="en-US" sz="1200" i="1" dirty="0" smtClean="0"/>
              <a:t>.</a:t>
            </a:r>
            <a:endParaRPr lang="en-US" sz="1200" i="1" dirty="0"/>
          </a:p>
        </p:txBody>
      </p:sp>
      <p:sp>
        <p:nvSpPr>
          <p:cNvPr id="6" name="Rectangle 5"/>
          <p:cNvSpPr/>
          <p:nvPr/>
        </p:nvSpPr>
        <p:spPr>
          <a:xfrm>
            <a:off x="356750" y="521619"/>
            <a:ext cx="84084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0"/>
              </a:spcAft>
            </a:pPr>
            <a: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We will be using an electronic whiteboard (</a:t>
            </a:r>
            <a:r>
              <a:rPr lang="en-GB" i="1" dirty="0" err="1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Etherpad</a:t>
            </a:r>
            <a:r>
              <a:rPr lang="en-GB" i="1" dirty="0" smtClean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algn="ctr" fontAlgn="base">
              <a:spcAft>
                <a:spcPts val="0"/>
              </a:spcAft>
            </a:pPr>
            <a:r>
              <a:rPr lang="en-GB" i="1" dirty="0" smtClean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Please </a:t>
            </a:r>
            <a: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log onto your computer and access:</a:t>
            </a:r>
            <a:br>
              <a:rPr lang="en-GB" i="1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solidFill>
                  <a:srgbClr val="373737"/>
                </a:solidFill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https://public.etherpad-mozilla.org/p/2019-2-26-cruk-ci-myrd</a:t>
            </a:r>
            <a:endParaRPr lang="en-GB" dirty="0">
              <a:solidFill>
                <a:srgbClr val="373737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35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2"/>
          <p:cNvSpPr txBox="1"/>
          <p:nvPr/>
        </p:nvSpPr>
        <p:spPr>
          <a:xfrm>
            <a:off x="1184401" y="5870920"/>
            <a:ext cx="1077619" cy="41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Email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802010" y="4511345"/>
            <a:ext cx="1882894" cy="1244291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3455565" y="4632182"/>
            <a:ext cx="2073600" cy="1012415"/>
          </a:xfrm>
          <a:prstGeom prst="rect">
            <a:avLst/>
          </a:prstGeom>
          <a:ln>
            <a:noFill/>
          </a:ln>
        </p:spPr>
      </p:pic>
      <p:sp>
        <p:nvSpPr>
          <p:cNvPr id="196" name="TextShape 3"/>
          <p:cNvSpPr txBox="1"/>
          <p:nvPr/>
        </p:nvSpPr>
        <p:spPr>
          <a:xfrm>
            <a:off x="3796811" y="5871247"/>
            <a:ext cx="1466541" cy="41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Website</a:t>
            </a:r>
          </a:p>
        </p:txBody>
      </p:sp>
      <p:pic>
        <p:nvPicPr>
          <p:cNvPr id="197" name="Picture 196"/>
          <p:cNvPicPr/>
          <p:nvPr/>
        </p:nvPicPr>
        <p:blipFill>
          <a:blip r:embed="rId4"/>
          <a:stretch/>
        </p:blipFill>
        <p:spPr>
          <a:xfrm>
            <a:off x="6361217" y="4632181"/>
            <a:ext cx="1913916" cy="933055"/>
          </a:xfrm>
          <a:prstGeom prst="rect">
            <a:avLst/>
          </a:prstGeom>
          <a:ln>
            <a:noFill/>
          </a:ln>
        </p:spPr>
      </p:pic>
      <p:sp>
        <p:nvSpPr>
          <p:cNvPr id="198" name="TextShape 4"/>
          <p:cNvSpPr txBox="1"/>
          <p:nvPr/>
        </p:nvSpPr>
        <p:spPr>
          <a:xfrm>
            <a:off x="6605477" y="5871573"/>
            <a:ext cx="1466541" cy="4137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FTP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… file sharing</a:t>
            </a:r>
            <a:endParaRPr lang="en-US" dirty="0"/>
          </a:p>
        </p:txBody>
      </p:sp>
      <p:pic>
        <p:nvPicPr>
          <p:cNvPr id="11" name="Picture 10" descr="Screen Shot 2018-02-23 at 11.42.3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11" y="2689224"/>
            <a:ext cx="3925454" cy="1636167"/>
          </a:xfrm>
          <a:prstGeom prst="rect">
            <a:avLst/>
          </a:prstGeom>
        </p:spPr>
      </p:pic>
      <p:pic>
        <p:nvPicPr>
          <p:cNvPr id="12" name="Picture 11" descr="Screen Shot 2018-02-23 at 11.42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0" y="1417638"/>
            <a:ext cx="3709863" cy="1823385"/>
          </a:xfrm>
          <a:prstGeom prst="rect">
            <a:avLst/>
          </a:prstGeom>
        </p:spPr>
      </p:pic>
      <p:pic>
        <p:nvPicPr>
          <p:cNvPr id="13" name="Picture 12" descr="Screen Shot 2018-02-23 at 11.42.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58" y="1417638"/>
            <a:ext cx="2679413" cy="12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 of the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0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data sharing is important?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20" y="1417638"/>
            <a:ext cx="6766976" cy="507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data to share?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525914"/>
            <a:ext cx="34166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papers </a:t>
            </a:r>
          </a:p>
          <a:p>
            <a:pPr lvl="1"/>
            <a:r>
              <a:rPr lang="en-US" dirty="0"/>
              <a:t>results and figures</a:t>
            </a:r>
          </a:p>
          <a:p>
            <a:r>
              <a:rPr lang="en-US" dirty="0"/>
              <a:t>processed data</a:t>
            </a:r>
          </a:p>
          <a:p>
            <a:r>
              <a:rPr lang="en-US" dirty="0"/>
              <a:t>raw data and associated metadata</a:t>
            </a:r>
          </a:p>
          <a:p>
            <a:r>
              <a:rPr lang="en-US" dirty="0"/>
              <a:t>methods used</a:t>
            </a:r>
          </a:p>
          <a:p>
            <a:r>
              <a:rPr lang="en-US" dirty="0"/>
              <a:t>software and scripts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to share?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43"/>
            <a:ext cx="9144000" cy="4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93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1342571" y="1605301"/>
            <a:ext cx="2086429" cy="2353205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3566160" y="1747081"/>
            <a:ext cx="1402560" cy="140256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/>
          <a:srcRect l="11343" t="19650" r="4653" b="8429"/>
          <a:stretch/>
        </p:blipFill>
        <p:spPr>
          <a:xfrm>
            <a:off x="5261429" y="1654921"/>
            <a:ext cx="3147102" cy="1991793"/>
          </a:xfrm>
          <a:prstGeom prst="rect">
            <a:avLst/>
          </a:prstGeom>
          <a:ln>
            <a:noFill/>
          </a:ln>
        </p:spPr>
      </p:pic>
      <p:sp>
        <p:nvSpPr>
          <p:cNvPr id="9" name="TextShape 2"/>
          <p:cNvSpPr txBox="1"/>
          <p:nvPr/>
        </p:nvSpPr>
        <p:spPr>
          <a:xfrm>
            <a:off x="1708971" y="6041306"/>
            <a:ext cx="6348240" cy="5646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they really permanent? What if…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3958506"/>
            <a:ext cx="8128000" cy="20828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everlasting external disks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80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47" y="274638"/>
            <a:ext cx="8698216" cy="1143000"/>
          </a:xfrm>
        </p:spPr>
        <p:txBody>
          <a:bodyPr>
            <a:normAutofit/>
          </a:bodyPr>
          <a:lstStyle/>
          <a:p>
            <a:pPr algn="l"/>
            <a:r>
              <a:rPr lang="en-US" sz="3200" u="sng" dirty="0" smtClean="0">
                <a:solidFill>
                  <a:schemeClr val="tx2"/>
                </a:solidFill>
              </a:rPr>
              <a:t>Storage + Security + Encryption + Backup + Sharing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406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University Storage Service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CRUK CI IT </a:t>
            </a:r>
          </a:p>
          <a:p>
            <a:r>
              <a:rPr lang="en-US" sz="2400" dirty="0" smtClean="0"/>
              <a:t>Lab </a:t>
            </a:r>
          </a:p>
          <a:p>
            <a:r>
              <a:rPr lang="en-US" sz="2400" dirty="0" smtClean="0"/>
              <a:t>Individual (Time machine)</a:t>
            </a:r>
          </a:p>
          <a:p>
            <a:r>
              <a:rPr lang="en-US" sz="2400" b="1" dirty="0" smtClean="0">
                <a:solidFill>
                  <a:srgbClr val="9BBB59"/>
                </a:solidFill>
              </a:rPr>
              <a:t>CLOUD?  </a:t>
            </a:r>
            <a:endParaRPr lang="en-US" sz="2400" b="1" dirty="0">
              <a:solidFill>
                <a:srgbClr val="9BBB59"/>
              </a:solidFill>
            </a:endParaRPr>
          </a:p>
        </p:txBody>
      </p:sp>
      <p:pic>
        <p:nvPicPr>
          <p:cNvPr id="6" name="Picture 5" descr="Screen Shot 2018-02-23 at 11.42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511" y="4989863"/>
            <a:ext cx="3925454" cy="1636167"/>
          </a:xfrm>
          <a:prstGeom prst="rect">
            <a:avLst/>
          </a:prstGeom>
        </p:spPr>
      </p:pic>
      <p:pic>
        <p:nvPicPr>
          <p:cNvPr id="7" name="Picture 6" descr="Screen Shot 2018-02-23 at 11.43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1" y="2126210"/>
            <a:ext cx="2171700" cy="1473200"/>
          </a:xfrm>
          <a:prstGeom prst="rect">
            <a:avLst/>
          </a:prstGeom>
        </p:spPr>
      </p:pic>
      <p:pic>
        <p:nvPicPr>
          <p:cNvPr id="12" name="Picture 11" descr="Screen Shot 2018-02-23 at 11.42.0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02" y="1776025"/>
            <a:ext cx="3709863" cy="1823385"/>
          </a:xfrm>
          <a:prstGeom prst="rect">
            <a:avLst/>
          </a:prstGeom>
        </p:spPr>
      </p:pic>
      <p:pic>
        <p:nvPicPr>
          <p:cNvPr id="10" name="Picture 9" descr="Screen Shot 2018-02-23 at 11.42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552" y="3599410"/>
            <a:ext cx="2679413" cy="12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440" y="6252199"/>
            <a:ext cx="749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https://blogs.ch.cam.ac.uk/pmr/2011/08/01/why-you-need-a-data-management-plan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b="4174"/>
          <a:stretch/>
        </p:blipFill>
        <p:spPr>
          <a:xfrm>
            <a:off x="2956570" y="1587611"/>
            <a:ext cx="3230860" cy="4516306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522105" y="5419272"/>
            <a:ext cx="116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xxxxxxxxxxx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106496" y="5613560"/>
            <a:ext cx="133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xxxxxxxxxxxxx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2804"/>
          </a:xfrm>
        </p:spPr>
        <p:txBody>
          <a:bodyPr>
            <a:normAutofit fontScale="90000"/>
          </a:bodyPr>
          <a:lstStyle/>
          <a:p>
            <a:r>
              <a:rPr lang="en-US" dirty="0"/>
              <a:t>To avoid data </a:t>
            </a:r>
            <a:r>
              <a:rPr lang="en-US" b="1" i="1" dirty="0"/>
              <a:t>disasters </a:t>
            </a:r>
            <a:r>
              <a:rPr lang="en-US" dirty="0"/>
              <a:t>...</a:t>
            </a:r>
            <a:br>
              <a:rPr lang="en-US" dirty="0"/>
            </a:br>
            <a:r>
              <a:rPr lang="en-US" sz="2800" dirty="0"/>
              <a:t>What would you do if you’d lose your data tomorrow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754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475005" y="1417638"/>
            <a:ext cx="6104520" cy="4578120"/>
          </a:xfrm>
          <a:prstGeom prst="rect">
            <a:avLst/>
          </a:prstGeom>
          <a:ln>
            <a:noFill/>
          </a:ln>
        </p:spPr>
      </p:pic>
      <p:sp>
        <p:nvSpPr>
          <p:cNvPr id="12" name="TextShape 2"/>
          <p:cNvSpPr txBox="1"/>
          <p:nvPr/>
        </p:nvSpPr>
        <p:spPr>
          <a:xfrm>
            <a:off x="1239565" y="6006918"/>
            <a:ext cx="6497640" cy="55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Research UK – University of Manchester – 27 April 2017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x-none" dirty="0" smtClean="0"/>
              <a:t>if?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2"/>
          <p:cNvSpPr txBox="1"/>
          <p:nvPr/>
        </p:nvSpPr>
        <p:spPr>
          <a:xfrm>
            <a:off x="452159" y="3900767"/>
            <a:ext cx="4905941" cy="90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laptop got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stolen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office/house burnt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USB stick is lost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portable hard disk is damaged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data in </a:t>
            </a:r>
            <a:r>
              <a:rPr lang="en-US" sz="2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Dropbox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disappeared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/>
        </p:blipFill>
        <p:spPr>
          <a:xfrm>
            <a:off x="5358100" y="1417638"/>
            <a:ext cx="3423020" cy="4270545"/>
          </a:xfrm>
          <a:prstGeom prst="rect">
            <a:avLst/>
          </a:prstGeom>
          <a:ln>
            <a:noFill/>
          </a:ln>
        </p:spPr>
      </p:pic>
      <p:sp>
        <p:nvSpPr>
          <p:cNvPr id="13" name="TextShape 7"/>
          <p:cNvSpPr txBox="1"/>
          <p:nvPr/>
        </p:nvSpPr>
        <p:spPr>
          <a:xfrm>
            <a:off x="5565555" y="5692194"/>
            <a:ext cx="3020400" cy="19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https://en.wikipedia.org/wiki/</a:t>
            </a:r>
            <a:r>
              <a:rPr lang="en-US" sz="1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The_Scream</a:t>
            </a:r>
            <a:r>
              <a:rPr lang="en-US" sz="12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</a:t>
            </a:r>
            <a:r>
              <a:rPr lang="x-none" sz="2800" dirty="0" smtClean="0"/>
              <a:t>would you do if you’d lose your data tomorrow?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391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755" y="1552917"/>
            <a:ext cx="6950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Never work directly on the raw data 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3166357" y="3058013"/>
            <a:ext cx="281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Leave it intact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50469" y="4563109"/>
            <a:ext cx="824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Always </a:t>
            </a:r>
            <a:r>
              <a:rPr lang="en-US" sz="3600" b="1" dirty="0" smtClean="0"/>
              <a:t>make a copy</a:t>
            </a:r>
            <a:r>
              <a:rPr lang="en-US" sz="3600" dirty="0" smtClean="0"/>
              <a:t>, and work on the copy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0968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71063" y="1287400"/>
            <a:ext cx="7779102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least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backups at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different locations</a:t>
            </a: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442477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disks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3153178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backup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6074832" y="2865788"/>
            <a:ext cx="1834891" cy="9340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Department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College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06079" y="2870360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1743130" y="2862848"/>
            <a:ext cx="1410048" cy="1070547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1065537" y="4446788"/>
            <a:ext cx="2384150" cy="834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</a:t>
            </a:r>
          </a:p>
          <a:p>
            <a:pPr algn="ctr"/>
            <a:r>
              <a:rPr 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£10-15 / TB (1024GB)</a:t>
            </a:r>
          </a:p>
        </p:txBody>
      </p:sp>
      <p:pic>
        <p:nvPicPr>
          <p:cNvPr id="126" name="Picture 125"/>
          <p:cNvPicPr/>
          <p:nvPr/>
        </p:nvPicPr>
        <p:blipFill>
          <a:blip r:embed="rId4"/>
          <a:stretch/>
        </p:blipFill>
        <p:spPr>
          <a:xfrm>
            <a:off x="535544" y="4497082"/>
            <a:ext cx="638734" cy="684523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5"/>
          <a:stretch/>
        </p:blipFill>
        <p:spPr>
          <a:xfrm>
            <a:off x="568199" y="5452018"/>
            <a:ext cx="638734" cy="688442"/>
          </a:xfrm>
          <a:prstGeom prst="rect">
            <a:avLst/>
          </a:prstGeom>
          <a:ln>
            <a:noFill/>
          </a:ln>
        </p:spPr>
      </p:pic>
      <p:sp>
        <p:nvSpPr>
          <p:cNvPr id="128" name="TextShape 7"/>
          <p:cNvSpPr txBox="1"/>
          <p:nvPr/>
        </p:nvSpPr>
        <p:spPr>
          <a:xfrm>
            <a:off x="1272243" y="5374290"/>
            <a:ext cx="1874404" cy="854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rate</a:t>
            </a:r>
          </a:p>
          <a:p>
            <a:pPr algn="ctr"/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1.5%/year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8"/>
          <p:cNvSpPr txBox="1"/>
          <p:nvPr/>
        </p:nvSpPr>
        <p:spPr>
          <a:xfrm>
            <a:off x="6194023" y="2379501"/>
            <a:ext cx="1955388" cy="361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6"/>
          <a:srcRect l="27367" r="30251"/>
          <a:stretch/>
        </p:blipFill>
        <p:spPr>
          <a:xfrm>
            <a:off x="7789226" y="2794265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7"/>
          <a:stretch/>
        </p:blipFill>
        <p:spPr>
          <a:xfrm>
            <a:off x="3495404" y="2986297"/>
            <a:ext cx="651796" cy="830507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8"/>
          <a:srcRect l="27126" t="13626" r="26606" b="15631"/>
          <a:stretch/>
        </p:blipFill>
        <p:spPr>
          <a:xfrm>
            <a:off x="4209898" y="2903345"/>
            <a:ext cx="925446" cy="943505"/>
          </a:xfrm>
          <a:prstGeom prst="rect">
            <a:avLst/>
          </a:prstGeom>
          <a:ln>
            <a:noFill/>
          </a:ln>
        </p:spPr>
      </p:pic>
      <p:sp>
        <p:nvSpPr>
          <p:cNvPr id="133" name="TextShape 9"/>
          <p:cNvSpPr txBox="1"/>
          <p:nvPr/>
        </p:nvSpPr>
        <p:spPr>
          <a:xfrm>
            <a:off x="3580307" y="4529741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(limit)</a:t>
            </a:r>
          </a:p>
        </p:txBody>
      </p:sp>
      <p:sp>
        <p:nvSpPr>
          <p:cNvPr id="134" name="TextShape 10"/>
          <p:cNvSpPr txBox="1"/>
          <p:nvPr/>
        </p:nvSpPr>
        <p:spPr>
          <a:xfrm>
            <a:off x="3580634" y="5444180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 data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</a:t>
            </a:r>
          </a:p>
        </p:txBody>
      </p:sp>
      <p:sp>
        <p:nvSpPr>
          <p:cNvPr id="135" name="TextShape 11"/>
          <p:cNvSpPr txBox="1"/>
          <p:nvPr/>
        </p:nvSpPr>
        <p:spPr>
          <a:xfrm>
            <a:off x="6160714" y="5376903"/>
            <a:ext cx="2385130" cy="870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between institutions</a:t>
            </a:r>
          </a:p>
        </p:txBody>
      </p:sp>
      <p:sp>
        <p:nvSpPr>
          <p:cNvPr id="136" name="TextShape 12"/>
          <p:cNvSpPr txBox="1"/>
          <p:nvPr/>
        </p:nvSpPr>
        <p:spPr>
          <a:xfrm>
            <a:off x="6258027" y="4479447"/>
            <a:ext cx="2014494" cy="8347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Managed by experts</a:t>
            </a:r>
          </a:p>
        </p:txBody>
      </p:sp>
      <p:pic>
        <p:nvPicPr>
          <p:cNvPr id="137" name="Picture 136"/>
          <p:cNvPicPr/>
          <p:nvPr/>
        </p:nvPicPr>
        <p:blipFill>
          <a:blip r:embed="rId9"/>
          <a:srcRect l="17867" t="17438" r="17867" b="17438"/>
          <a:stretch/>
        </p:blipFill>
        <p:spPr>
          <a:xfrm>
            <a:off x="5135344" y="3069250"/>
            <a:ext cx="736046" cy="5832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4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2"/>
          <p:cNvSpPr txBox="1"/>
          <p:nvPr/>
        </p:nvSpPr>
        <p:spPr>
          <a:xfrm>
            <a:off x="3087541" y="1254742"/>
            <a:ext cx="154817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667622" y="1261926"/>
            <a:ext cx="2155238" cy="601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932630" y="1433384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270058" y="2337699"/>
            <a:ext cx="1410048" cy="1070547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rcRect l="27367" r="30251"/>
          <a:stretch/>
        </p:blipFill>
        <p:spPr>
          <a:xfrm>
            <a:off x="1769581" y="1954940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484929" y="4208707"/>
            <a:ext cx="841522" cy="10721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rcRect l="27126" t="13626" r="26606" b="15631"/>
          <a:stretch/>
        </p:blipFill>
        <p:spPr>
          <a:xfrm>
            <a:off x="1382617" y="4126734"/>
            <a:ext cx="1205954" cy="1229594"/>
          </a:xfrm>
          <a:prstGeom prst="rect">
            <a:avLst/>
          </a:prstGeom>
          <a:ln>
            <a:noFill/>
          </a:ln>
        </p:spPr>
      </p:pic>
      <p:sp>
        <p:nvSpPr>
          <p:cNvPr id="146" name="TextShape 4"/>
          <p:cNvSpPr txBox="1"/>
          <p:nvPr/>
        </p:nvSpPr>
        <p:spPr>
          <a:xfrm>
            <a:off x="2523588" y="2111702"/>
            <a:ext cx="2648983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sp>
        <p:nvSpPr>
          <p:cNvPr id="147" name="TextShape 5"/>
          <p:cNvSpPr txBox="1"/>
          <p:nvPr/>
        </p:nvSpPr>
        <p:spPr>
          <a:xfrm>
            <a:off x="5343684" y="1898768"/>
            <a:ext cx="2699272" cy="1082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Install software </a:t>
            </a:r>
          </a:p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Time machine (Mac users)</a:t>
            </a:r>
          </a:p>
        </p:txBody>
      </p:sp>
      <p:sp>
        <p:nvSpPr>
          <p:cNvPr id="148" name="TextShape 6"/>
          <p:cNvSpPr txBox="1"/>
          <p:nvPr/>
        </p:nvSpPr>
        <p:spPr>
          <a:xfrm>
            <a:off x="5356092" y="4529740"/>
            <a:ext cx="3353028" cy="14386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Automatically upload files to the cloud when any changes are saved</a:t>
            </a:r>
          </a:p>
        </p:txBody>
      </p:sp>
      <p:sp>
        <p:nvSpPr>
          <p:cNvPr id="149" name="TextShape 7"/>
          <p:cNvSpPr txBox="1"/>
          <p:nvPr/>
        </p:nvSpPr>
        <p:spPr>
          <a:xfrm>
            <a:off x="2654208" y="4822688"/>
            <a:ext cx="2566039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pic>
        <p:nvPicPr>
          <p:cNvPr id="150" name="Picture 149"/>
          <p:cNvPicPr/>
          <p:nvPr/>
        </p:nvPicPr>
        <p:blipFill>
          <a:blip r:embed="rId7"/>
          <a:stretch/>
        </p:blipFill>
        <p:spPr>
          <a:xfrm>
            <a:off x="8153983" y="2156770"/>
            <a:ext cx="552525" cy="552583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8"/>
          <a:srcRect l="17867" t="17438" r="17867" b="17438"/>
          <a:stretch/>
        </p:blipFill>
        <p:spPr>
          <a:xfrm>
            <a:off x="829440" y="5415114"/>
            <a:ext cx="995328" cy="788704"/>
          </a:xfrm>
          <a:prstGeom prst="rect">
            <a:avLst/>
          </a:prstGeom>
          <a:ln>
            <a:noFill/>
          </a:ln>
        </p:spPr>
      </p:pic>
      <p:sp>
        <p:nvSpPr>
          <p:cNvPr id="152" name="TextShape 8"/>
          <p:cNvSpPr txBox="1"/>
          <p:nvPr/>
        </p:nvSpPr>
        <p:spPr>
          <a:xfrm>
            <a:off x="5316253" y="3054227"/>
            <a:ext cx="2648983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RAID technology</a:t>
            </a:r>
          </a:p>
        </p:txBody>
      </p:sp>
      <p:sp>
        <p:nvSpPr>
          <p:cNvPr id="153" name="TextShape 9"/>
          <p:cNvSpPr txBox="1"/>
          <p:nvPr/>
        </p:nvSpPr>
        <p:spPr>
          <a:xfrm>
            <a:off x="5316253" y="3577091"/>
            <a:ext cx="1902487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Checksums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8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3"/>
          <p:cNvSpPr/>
          <p:nvPr/>
        </p:nvSpPr>
        <p:spPr>
          <a:xfrm>
            <a:off x="4572000" y="1317221"/>
            <a:ext cx="0" cy="487919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Shape 4"/>
          <p:cNvSpPr txBox="1"/>
          <p:nvPr/>
        </p:nvSpPr>
        <p:spPr>
          <a:xfrm>
            <a:off x="983572" y="2512365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</a:t>
            </a:r>
          </a:p>
        </p:txBody>
      </p:sp>
      <p:sp>
        <p:nvSpPr>
          <p:cNvPr id="158" name="TextShape 5"/>
          <p:cNvSpPr txBox="1"/>
          <p:nvPr/>
        </p:nvSpPr>
        <p:spPr>
          <a:xfrm>
            <a:off x="3498016" y="2512692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week</a:t>
            </a:r>
          </a:p>
        </p:txBody>
      </p:sp>
      <p:sp>
        <p:nvSpPr>
          <p:cNvPr id="159" name="TextShape 6"/>
          <p:cNvSpPr txBox="1"/>
          <p:nvPr/>
        </p:nvSpPr>
        <p:spPr>
          <a:xfrm>
            <a:off x="5849185" y="2447375"/>
            <a:ext cx="2553630" cy="73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month-year</a:t>
            </a: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149586" y="3050578"/>
            <a:ext cx="2082417" cy="2082636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203014" y="3427132"/>
            <a:ext cx="1018840" cy="1336714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4"/>
          <a:stretch/>
        </p:blipFill>
        <p:spPr>
          <a:xfrm>
            <a:off x="6234515" y="3133204"/>
            <a:ext cx="1685004" cy="20447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manual </a:t>
            </a:r>
            <a:r>
              <a:rPr lang="is-IS" dirty="0" smtClean="0"/>
              <a:t>… how often?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0575" y="1814762"/>
            <a:ext cx="690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much would you be willing to lose?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3381" y="5469529"/>
            <a:ext cx="7357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Software allows you to set up </a:t>
            </a:r>
            <a:r>
              <a:rPr lang="en-US" sz="3200" b="1" i="1" dirty="0" smtClean="0"/>
              <a:t>backup time </a:t>
            </a:r>
          </a:p>
          <a:p>
            <a:pPr algn="ctr"/>
            <a:r>
              <a:rPr lang="en-US" sz="3200" i="1" dirty="0" smtClean="0"/>
              <a:t>automatically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6326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2"/>
          <p:cNvSpPr txBox="1"/>
          <p:nvPr/>
        </p:nvSpPr>
        <p:spPr>
          <a:xfrm>
            <a:off x="379452" y="2770098"/>
            <a:ext cx="1492992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Space/price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2885406" y="1280542"/>
            <a:ext cx="882994" cy="1125087"/>
          </a:xfrm>
          <a:prstGeom prst="rect">
            <a:avLst/>
          </a:prstGeom>
          <a:ln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rcRect l="27126" t="13626" r="26606" b="15631"/>
          <a:stretch/>
        </p:blipFill>
        <p:spPr>
          <a:xfrm>
            <a:off x="4925698" y="1244291"/>
            <a:ext cx="1161216" cy="1183872"/>
          </a:xfrm>
          <a:prstGeom prst="rect">
            <a:avLst/>
          </a:prstGeom>
          <a:ln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rcRect l="17867" t="17438" r="17867" b="17438"/>
          <a:stretch/>
        </p:blipFill>
        <p:spPr>
          <a:xfrm>
            <a:off x="7082895" y="1362514"/>
            <a:ext cx="1151419" cy="912480"/>
          </a:xfrm>
          <a:prstGeom prst="rect">
            <a:avLst/>
          </a:prstGeom>
          <a:ln>
            <a:noFill/>
          </a:ln>
        </p:spPr>
      </p:pic>
      <p:sp>
        <p:nvSpPr>
          <p:cNvPr id="169" name="TextShape 3"/>
          <p:cNvSpPr txBox="1"/>
          <p:nvPr/>
        </p:nvSpPr>
        <p:spPr>
          <a:xfrm>
            <a:off x="4593269" y="2636851"/>
            <a:ext cx="1841096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 (free)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TB (~£80/year)</a:t>
            </a:r>
          </a:p>
        </p:txBody>
      </p:sp>
      <p:sp>
        <p:nvSpPr>
          <p:cNvPr id="170" name="TextShape 4"/>
          <p:cNvSpPr txBox="1"/>
          <p:nvPr/>
        </p:nvSpPr>
        <p:spPr>
          <a:xfrm>
            <a:off x="7140368" y="2722416"/>
            <a:ext cx="1161216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TB (free)</a:t>
            </a:r>
          </a:p>
        </p:txBody>
      </p:sp>
      <p:sp>
        <p:nvSpPr>
          <p:cNvPr id="171" name="TextShape 5"/>
          <p:cNvSpPr txBox="1"/>
          <p:nvPr/>
        </p:nvSpPr>
        <p:spPr>
          <a:xfrm>
            <a:off x="183522" y="3385711"/>
            <a:ext cx="1905100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history and recovery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542728" y="4646658"/>
            <a:ext cx="107827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TextShape 7"/>
          <p:cNvSpPr txBox="1"/>
          <p:nvPr/>
        </p:nvSpPr>
        <p:spPr>
          <a:xfrm>
            <a:off x="248832" y="4092769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size limit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8"/>
          <p:cNvSpPr txBox="1"/>
          <p:nvPr/>
        </p:nvSpPr>
        <p:spPr>
          <a:xfrm>
            <a:off x="2621553" y="3504262"/>
            <a:ext cx="1578548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Yes, unlimited</a:t>
            </a:r>
          </a:p>
        </p:txBody>
      </p:sp>
      <p:sp>
        <p:nvSpPr>
          <p:cNvPr id="175" name="TextShape 9"/>
          <p:cNvSpPr txBox="1"/>
          <p:nvPr/>
        </p:nvSpPr>
        <p:spPr>
          <a:xfrm>
            <a:off x="761517" y="5326609"/>
            <a:ext cx="663552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10"/>
          <p:cNvSpPr txBox="1"/>
          <p:nvPr/>
        </p:nvSpPr>
        <p:spPr>
          <a:xfrm>
            <a:off x="2161769" y="2637504"/>
            <a:ext cx="2322432" cy="58066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GB (free)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Unlimited (£55/year)</a:t>
            </a:r>
          </a:p>
        </p:txBody>
      </p:sp>
      <p:sp>
        <p:nvSpPr>
          <p:cNvPr id="177" name="TextShape 11"/>
          <p:cNvSpPr txBox="1"/>
          <p:nvPr/>
        </p:nvSpPr>
        <p:spPr>
          <a:xfrm>
            <a:off x="2221854" y="5250188"/>
            <a:ext cx="2272143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 Linux,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78" name="TextShape 12"/>
          <p:cNvSpPr txBox="1"/>
          <p:nvPr/>
        </p:nvSpPr>
        <p:spPr>
          <a:xfrm>
            <a:off x="3078725" y="4679970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79" name="TextShape 13"/>
          <p:cNvSpPr txBox="1"/>
          <p:nvPr/>
        </p:nvSpPr>
        <p:spPr>
          <a:xfrm>
            <a:off x="4900227" y="4679970"/>
            <a:ext cx="137869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TextShape 14"/>
          <p:cNvSpPr txBox="1"/>
          <p:nvPr/>
        </p:nvSpPr>
        <p:spPr>
          <a:xfrm>
            <a:off x="7552476" y="4679970"/>
            <a:ext cx="417332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UIS</a:t>
            </a:r>
          </a:p>
        </p:txBody>
      </p:sp>
      <p:sp>
        <p:nvSpPr>
          <p:cNvPr id="181" name="TextShape 15"/>
          <p:cNvSpPr txBox="1"/>
          <p:nvPr/>
        </p:nvSpPr>
        <p:spPr>
          <a:xfrm>
            <a:off x="248832" y="5986965"/>
            <a:ext cx="1658880" cy="414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b="1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16"/>
          <p:cNvSpPr txBox="1"/>
          <p:nvPr/>
        </p:nvSpPr>
        <p:spPr>
          <a:xfrm>
            <a:off x="2450440" y="5968676"/>
            <a:ext cx="1907712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 anywhere on any devices</a:t>
            </a:r>
          </a:p>
        </p:txBody>
      </p:sp>
      <p:sp>
        <p:nvSpPr>
          <p:cNvPr id="183" name="TextShape 17"/>
          <p:cNvSpPr txBox="1"/>
          <p:nvPr/>
        </p:nvSpPr>
        <p:spPr>
          <a:xfrm>
            <a:off x="3078725" y="4157433"/>
            <a:ext cx="65375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None</a:t>
            </a:r>
          </a:p>
        </p:txBody>
      </p:sp>
      <p:sp>
        <p:nvSpPr>
          <p:cNvPr id="184" name="TextShape 18"/>
          <p:cNvSpPr txBox="1"/>
          <p:nvPr/>
        </p:nvSpPr>
        <p:spPr>
          <a:xfrm>
            <a:off x="5364583" y="3504262"/>
            <a:ext cx="438885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Yes</a:t>
            </a:r>
          </a:p>
        </p:txBody>
      </p:sp>
      <p:sp>
        <p:nvSpPr>
          <p:cNvPr id="185" name="TextShape 19"/>
          <p:cNvSpPr txBox="1"/>
          <p:nvPr/>
        </p:nvSpPr>
        <p:spPr>
          <a:xfrm>
            <a:off x="5299272" y="4157433"/>
            <a:ext cx="527054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 GB</a:t>
            </a:r>
          </a:p>
        </p:txBody>
      </p:sp>
      <p:sp>
        <p:nvSpPr>
          <p:cNvPr id="186" name="TextShape 20"/>
          <p:cNvSpPr txBox="1"/>
          <p:nvPr/>
        </p:nvSpPr>
        <p:spPr>
          <a:xfrm>
            <a:off x="4834264" y="5250514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187" name="TextShape 21"/>
          <p:cNvSpPr txBox="1"/>
          <p:nvPr/>
        </p:nvSpPr>
        <p:spPr>
          <a:xfrm>
            <a:off x="5095505" y="6063059"/>
            <a:ext cx="1288571" cy="331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editing</a:t>
            </a:r>
          </a:p>
        </p:txBody>
      </p:sp>
      <p:sp>
        <p:nvSpPr>
          <p:cNvPr id="188" name="TextShape 22"/>
          <p:cNvSpPr txBox="1"/>
          <p:nvPr/>
        </p:nvSpPr>
        <p:spPr>
          <a:xfrm>
            <a:off x="7029994" y="3504262"/>
            <a:ext cx="153870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 90 days</a:t>
            </a:r>
          </a:p>
        </p:txBody>
      </p:sp>
      <p:sp>
        <p:nvSpPr>
          <p:cNvPr id="189" name="TextShape 23"/>
          <p:cNvSpPr txBox="1"/>
          <p:nvPr/>
        </p:nvSpPr>
        <p:spPr>
          <a:xfrm>
            <a:off x="6949662" y="5954633"/>
            <a:ext cx="174966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Integration with Microsoft Office</a:t>
            </a:r>
          </a:p>
        </p:txBody>
      </p:sp>
      <p:sp>
        <p:nvSpPr>
          <p:cNvPr id="190" name="TextShape 24"/>
          <p:cNvSpPr txBox="1"/>
          <p:nvPr/>
        </p:nvSpPr>
        <p:spPr>
          <a:xfrm>
            <a:off x="7389200" y="4157433"/>
            <a:ext cx="774579" cy="260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GB</a:t>
            </a:r>
          </a:p>
        </p:txBody>
      </p:sp>
      <p:sp>
        <p:nvSpPr>
          <p:cNvPr id="191" name="TextShape 25"/>
          <p:cNvSpPr txBox="1"/>
          <p:nvPr/>
        </p:nvSpPr>
        <p:spPr>
          <a:xfrm>
            <a:off x="6956846" y="5250841"/>
            <a:ext cx="1703291" cy="520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Windows, Mac,</a:t>
            </a:r>
          </a:p>
          <a:p>
            <a:pPr algn="ctr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Android, iOS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backup and file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5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857</Words>
  <Application>Microsoft Macintosh PowerPoint</Application>
  <PresentationFormat>On-screen Show (4:3)</PresentationFormat>
  <Paragraphs>163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Data sharing and Backup</vt:lpstr>
      <vt:lpstr>To avoid data disasters ... What would you do if you’d lose your data tomorrow?</vt:lpstr>
      <vt:lpstr>What if?</vt:lpstr>
      <vt:lpstr>What would you do if you’d lose your data tomorrow?</vt:lpstr>
      <vt:lpstr>PowerPoint Presentation</vt:lpstr>
      <vt:lpstr>Data backup</vt:lpstr>
      <vt:lpstr>Data backup</vt:lpstr>
      <vt:lpstr>If manual … how often?</vt:lpstr>
      <vt:lpstr>Data backup and file sharing</vt:lpstr>
      <vt:lpstr>More … file sharing</vt:lpstr>
      <vt:lpstr>Beware of the cloud</vt:lpstr>
      <vt:lpstr>Why data sharing is important?</vt:lpstr>
      <vt:lpstr>What data to share?</vt:lpstr>
      <vt:lpstr>When to share?</vt:lpstr>
      <vt:lpstr>PowerPoint Presentation</vt:lpstr>
      <vt:lpstr>The everlasting external disks</vt:lpstr>
      <vt:lpstr>Storage + Security + Encryption + Backup + Sharing</vt:lpstr>
    </vt:vector>
  </TitlesOfParts>
  <Company>CRUK Cambridge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</dc:creator>
  <cp:lastModifiedBy>Cancer Research UK</cp:lastModifiedBy>
  <cp:revision>185</cp:revision>
  <dcterms:created xsi:type="dcterms:W3CDTF">2018-02-23T07:46:05Z</dcterms:created>
  <dcterms:modified xsi:type="dcterms:W3CDTF">2019-02-25T15:02:26Z</dcterms:modified>
</cp:coreProperties>
</file>